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6" r:id="rId2"/>
    <p:sldId id="503" r:id="rId3"/>
    <p:sldId id="528" r:id="rId4"/>
    <p:sldId id="529" r:id="rId5"/>
    <p:sldId id="526" r:id="rId6"/>
    <p:sldId id="549" r:id="rId7"/>
    <p:sldId id="552" r:id="rId8"/>
    <p:sldId id="550" r:id="rId9"/>
    <p:sldId id="548" r:id="rId10"/>
    <p:sldId id="545" r:id="rId11"/>
    <p:sldId id="506" r:id="rId12"/>
    <p:sldId id="507" r:id="rId13"/>
    <p:sldId id="551" r:id="rId14"/>
    <p:sldId id="553" r:id="rId15"/>
    <p:sldId id="554" r:id="rId16"/>
    <p:sldId id="555" r:id="rId17"/>
    <p:sldId id="556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40" r:id="rId27"/>
    <p:sldId id="541" r:id="rId28"/>
    <p:sldId id="542" r:id="rId29"/>
    <p:sldId id="543" r:id="rId30"/>
    <p:sldId id="544" r:id="rId31"/>
    <p:sldId id="51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ECFF"/>
    <a:srgbClr val="99FFCC"/>
    <a:srgbClr val="99FF99"/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2" autoAdjust="0"/>
    <p:restoredTop sz="89404" autoAdjust="0"/>
  </p:normalViewPr>
  <p:slideViewPr>
    <p:cSldViewPr>
      <p:cViewPr varScale="1">
        <p:scale>
          <a:sx n="62" d="100"/>
          <a:sy n="62" d="100"/>
        </p:scale>
        <p:origin x="-588" y="-7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4EDFF9-C71A-44FC-A4DA-AAFBC57A8318}" type="datetimeFigureOut">
              <a:rPr lang="ru-RU"/>
              <a:pPr>
                <a:defRPr/>
              </a:pPr>
              <a:t>25.05.2019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09990D-3FC1-463F-8E4A-B023BBE90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091D-9297-49CB-8D68-09441D29E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870D5-CF2B-4A33-8583-06B670ABC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4678D-1EE7-425B-B808-7CB421BF8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D9CAB-361E-483A-9DEF-6DEE9C242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E6B4A-2C00-4B67-90BE-7BE45AC0F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3ECD-7311-479F-AE92-EE771F64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A0B1-72AD-4E58-9379-CF6124E0C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9C8F-1DBA-44C8-8E98-C5F5B6ACD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D518E-4692-4680-992C-6ADCD1CB2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8A452-A938-4D5E-8F14-15D87A5DA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27130-CC4F-45F6-BC83-F293324E2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6D1F6D-56AE-4B3B-AA36-C4E2BC964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0"/>
            <a:ext cx="8569076" cy="352839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Эффективное использование моделей организации знаний для тематического поиска в электронных ресурсах</a:t>
            </a:r>
            <a:r>
              <a:rPr lang="ru-RU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573016"/>
            <a:ext cx="8892480" cy="3053209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err="1" smtClean="0"/>
              <a:t>Винберг</a:t>
            </a:r>
            <a:r>
              <a:rPr lang="ru-RU" sz="3600" b="1" i="1" dirty="0" smtClean="0"/>
              <a:t> Андрей Анатольевич,</a:t>
            </a:r>
          </a:p>
          <a:p>
            <a:pPr eaLnBrk="1" hangingPunct="1">
              <a:defRPr/>
            </a:pPr>
            <a:r>
              <a:rPr lang="ru-RU" sz="3600" b="1" i="1" dirty="0" err="1" smtClean="0"/>
              <a:t>Лаврёнова</a:t>
            </a:r>
            <a:r>
              <a:rPr lang="ru-RU" sz="3600" b="1" i="1" dirty="0" smtClean="0"/>
              <a:t> Ольга Александровна</a:t>
            </a:r>
          </a:p>
          <a:p>
            <a:pPr eaLnBrk="1" hangingPunct="1">
              <a:defRPr/>
            </a:pPr>
            <a:r>
              <a:rPr lang="ru-RU" sz="3600" b="1" i="1" dirty="0" smtClean="0"/>
              <a:t>Российская государственная библиотека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645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Три способа использовании </a:t>
            </a:r>
            <a:r>
              <a:rPr lang="ru-RU" sz="2800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Классификационной </a:t>
            </a:r>
            <a:r>
              <a:rPr lang="ru-RU" sz="2800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модели знаний ББК в РГБ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37845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arenR"/>
              <a:defRPr/>
            </a:pPr>
            <a:r>
              <a:rPr lang="ru-RU" sz="2800" b="1" dirty="0" smtClean="0"/>
              <a:t>путём ввода в библиографические записи (БЗ) словесных формулировок </a:t>
            </a:r>
            <a:r>
              <a:rPr lang="ru-RU" sz="2800" dirty="0" smtClean="0"/>
              <a:t>индексов для </a:t>
            </a:r>
            <a:r>
              <a:rPr lang="ru-RU" sz="2800" dirty="0" smtClean="0"/>
              <a:t>автоматического учёта смысловых связей при </a:t>
            </a:r>
            <a:r>
              <a:rPr lang="ru-RU" sz="2800" dirty="0" smtClean="0"/>
              <a:t>поиске (</a:t>
            </a:r>
            <a:r>
              <a:rPr lang="ru-RU" sz="2800" i="1" dirty="0" smtClean="0"/>
              <a:t>волшебный клубок – навигатор</a:t>
            </a:r>
            <a:r>
              <a:rPr lang="ru-RU" sz="2800" dirty="0" smtClean="0"/>
              <a:t>)</a:t>
            </a:r>
            <a:r>
              <a:rPr lang="ru-RU" sz="2800" dirty="0" smtClean="0">
                <a:cs typeface="Times New Roman" pitchFamily="18" charset="0"/>
              </a:rPr>
              <a:t>; </a:t>
            </a:r>
            <a:endParaRPr lang="ru-RU" sz="28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  <a:defRPr/>
            </a:pPr>
            <a:r>
              <a:rPr lang="ru-RU" sz="2800" dirty="0" smtClean="0"/>
              <a:t>на основе создания </a:t>
            </a:r>
            <a:r>
              <a:rPr lang="ru-RU" sz="2800" b="1" dirty="0" smtClean="0"/>
              <a:t>системы навигации </a:t>
            </a:r>
            <a:r>
              <a:rPr lang="ru-RU" sz="2800" b="1" dirty="0" smtClean="0"/>
              <a:t>по виртуальным </a:t>
            </a:r>
            <a:r>
              <a:rPr lang="ru-RU" sz="2800" dirty="0" smtClean="0"/>
              <a:t>разделителям </a:t>
            </a:r>
            <a:r>
              <a:rPr lang="ru-RU" sz="2800" dirty="0" smtClean="0"/>
              <a:t>Генерального систематического каталога (ГСК</a:t>
            </a:r>
            <a:r>
              <a:rPr lang="ru-RU" sz="2800" dirty="0" smtClean="0"/>
              <a:t>) (навигация с участием пользователя)</a:t>
            </a:r>
            <a:r>
              <a:rPr lang="ru-RU" sz="2800" b="1" dirty="0" smtClean="0"/>
              <a:t>;</a:t>
            </a:r>
            <a:endParaRPr lang="ru-RU" sz="2800" b="1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  <a:defRPr/>
            </a:pPr>
            <a:r>
              <a:rPr lang="ru-RU" sz="2800" b="1" dirty="0" smtClean="0"/>
              <a:t>публикация</a:t>
            </a:r>
            <a:r>
              <a:rPr lang="ru-RU" sz="2800" dirty="0" smtClean="0"/>
              <a:t> </a:t>
            </a:r>
            <a:r>
              <a:rPr lang="ru-RU" sz="2800" b="1" dirty="0" smtClean="0"/>
              <a:t>Классификационной системы </a:t>
            </a:r>
            <a:r>
              <a:rPr lang="ru-RU" sz="2800" dirty="0" smtClean="0"/>
              <a:t> </a:t>
            </a:r>
            <a:r>
              <a:rPr lang="ru-RU" sz="2800" b="1" dirty="0" smtClean="0"/>
              <a:t>в </a:t>
            </a:r>
            <a:r>
              <a:rPr lang="ru-RU" sz="2800" b="1" dirty="0" smtClean="0"/>
              <a:t>среде </a:t>
            </a:r>
            <a:r>
              <a:rPr lang="en-US" sz="2800" b="1" dirty="0" smtClean="0"/>
              <a:t>Semantic Web </a:t>
            </a:r>
            <a:r>
              <a:rPr lang="ru-RU" sz="2800" dirty="0" smtClean="0"/>
              <a:t>по технологии связанных открытых </a:t>
            </a:r>
            <a:r>
              <a:rPr lang="ru-RU" sz="2800" dirty="0" smtClean="0"/>
              <a:t>данных; </a:t>
            </a:r>
            <a:r>
              <a:rPr lang="ru-RU" sz="2800" b="1" dirty="0" smtClean="0"/>
              <a:t>возможность связывания с другими словарями для обогащения запросов </a:t>
            </a:r>
            <a:r>
              <a:rPr lang="ru-RU" sz="2800" dirty="0" smtClean="0"/>
              <a:t>(клубочек покатился по всему свету).</a:t>
            </a:r>
            <a:endParaRPr lang="ru-RU" sz="28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  <a:defRPr/>
            </a:pPr>
            <a:endParaRPr lang="ru-RU" sz="2800" dirty="0" smtClean="0"/>
          </a:p>
          <a:p>
            <a:pPr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4358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Классификационная система организации знаний на основе ББК/ГСК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https://lod.rsl.ru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609600"/>
            <a:ext cx="8351837" cy="605948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Выполнен проект «Представление классификационных метаданных электронных библиотек по технологии связанных открытых данных (</a:t>
            </a:r>
            <a:r>
              <a:rPr lang="ru-RU" b="1" dirty="0" err="1" smtClean="0">
                <a:solidFill>
                  <a:schemeClr val="tx1"/>
                </a:solidFill>
              </a:rPr>
              <a:t>Linked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Open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Data</a:t>
            </a:r>
            <a:r>
              <a:rPr lang="ru-RU" b="1" dirty="0" smtClean="0">
                <a:solidFill>
                  <a:schemeClr val="tx1"/>
                </a:solidFill>
              </a:rPr>
              <a:t>».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Грант РФФИ  </a:t>
            </a:r>
            <a:r>
              <a:rPr lang="ru-RU" dirty="0" smtClean="0">
                <a:solidFill>
                  <a:schemeClr val="tx1"/>
                </a:solidFill>
              </a:rPr>
              <a:t>№ 15-07-05265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ПРЕДЛАГАЕМ</a:t>
            </a:r>
            <a:r>
              <a:rPr lang="ru-RU" sz="40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! </a:t>
            </a:r>
            <a:br>
              <a:rPr lang="ru-RU" sz="40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Дополнительные 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возможности  использования классификационной модели знаний:</a:t>
            </a:r>
            <a:b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4000" dirty="0" smtClean="0"/>
              <a:t>- </a:t>
            </a:r>
            <a:r>
              <a:rPr lang="ru-RU" sz="4000" i="1" dirty="0" smtClean="0">
                <a:solidFill>
                  <a:schemeClr val="tx1"/>
                </a:solidFill>
              </a:rPr>
              <a:t>моделирование тематики деятельности научной организации, в частности, публикаций;</a:t>
            </a:r>
            <a:br>
              <a:rPr lang="ru-RU" sz="4000" i="1" dirty="0" smtClean="0">
                <a:solidFill>
                  <a:schemeClr val="tx1"/>
                </a:solidFill>
              </a:rPr>
            </a:br>
            <a:r>
              <a:rPr lang="ru-RU" sz="4000" i="1" dirty="0" smtClean="0">
                <a:solidFill>
                  <a:schemeClr val="tx1"/>
                </a:solidFill>
              </a:rPr>
              <a:t>- построение логики собственных научных публикаций с учётом структуры знаний. И т.д.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Формирование связанных открытых данных (упрощённо)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685800" y="1484313"/>
            <a:ext cx="7989888" cy="5113337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Каждый ресурс получает URI (</a:t>
            </a:r>
            <a:r>
              <a:rPr lang="ru-RU" b="1" dirty="0" err="1" smtClean="0"/>
              <a:t>Uniform</a:t>
            </a:r>
            <a:r>
              <a:rPr lang="ru-RU" b="1" dirty="0" smtClean="0"/>
              <a:t> </a:t>
            </a:r>
            <a:r>
              <a:rPr lang="ru-RU" b="1" dirty="0" err="1" smtClean="0"/>
              <a:t>Resource</a:t>
            </a:r>
            <a:r>
              <a:rPr lang="ru-RU" b="1" dirty="0" smtClean="0"/>
              <a:t> </a:t>
            </a:r>
            <a:r>
              <a:rPr lang="ru-RU" b="1" dirty="0" err="1" smtClean="0"/>
              <a:t>Identifier</a:t>
            </a:r>
            <a:r>
              <a:rPr lang="ru-RU" b="1" dirty="0" smtClean="0"/>
              <a:t>).</a:t>
            </a:r>
          </a:p>
          <a:p>
            <a:pPr>
              <a:defRPr/>
            </a:pPr>
            <a:r>
              <a:rPr lang="ru-RU" b="1" dirty="0" smtClean="0"/>
              <a:t>Выбираются и/или создаются пространства имён (абстрактные хранилища, множества).</a:t>
            </a:r>
          </a:p>
          <a:p>
            <a:pPr>
              <a:defRPr/>
            </a:pPr>
            <a:r>
              <a:rPr lang="ru-RU" b="1" dirty="0" smtClean="0"/>
              <a:t>Строятся утверждения о ресурсе  в форме триплетов (троек) «субъект - предикат - объект» (ресурс - свойство ресурса – значение свойства).</a:t>
            </a:r>
          </a:p>
          <a:p>
            <a:pPr>
              <a:defRPr/>
            </a:pPr>
            <a:endParaRPr lang="ru-RU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8785101" cy="143988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</a:rPr>
              <a:t>втоматическое </a:t>
            </a:r>
            <a:r>
              <a:rPr lang="ru-RU" sz="3200" b="1" dirty="0" smtClean="0">
                <a:solidFill>
                  <a:schemeClr val="tx1"/>
                </a:solidFill>
              </a:rPr>
              <a:t>обогащение запроса </a:t>
            </a:r>
            <a:r>
              <a:rPr lang="ru-RU" sz="3200" b="1" dirty="0" smtClean="0">
                <a:solidFill>
                  <a:schemeClr val="tx1"/>
                </a:solidFill>
              </a:rPr>
              <a:t>пользователя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2348880"/>
            <a:ext cx="8820150" cy="450912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Эквиваленты слов из формулировок (грамматические формы, словообразование).</a:t>
            </a:r>
          </a:p>
          <a:p>
            <a:pPr>
              <a:defRPr/>
            </a:pPr>
            <a:r>
              <a:rPr lang="ru-RU" dirty="0" smtClean="0"/>
              <a:t>Иерархические и ассоциативные связи между индексами, которыми описано содержание  ресурсов</a:t>
            </a:r>
            <a:r>
              <a:rPr lang="ru-RU" dirty="0" smtClean="0"/>
              <a:t>. Синонимия.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Использование Классификационной системы для поиска из одной точки в системах с разными  средствами тематического поиска.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Возможные связанные ресурсы для обогащения запросов</a:t>
            </a:r>
            <a:r>
              <a:rPr lang="ru-RU" sz="40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:</a:t>
            </a:r>
            <a:endParaRPr lang="ru-RU" sz="40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3" y="1981200"/>
            <a:ext cx="8712968" cy="468816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средние и сокращённые варианты таблиц </a:t>
            </a:r>
            <a:r>
              <a:rPr lang="ru-RU" b="1" dirty="0" smtClean="0"/>
              <a:t>ББК; перевод таблиц на английский язык;</a:t>
            </a:r>
            <a:endParaRPr lang="ru-RU" b="1" dirty="0" smtClean="0"/>
          </a:p>
          <a:p>
            <a:pPr>
              <a:defRPr/>
            </a:pPr>
            <a:r>
              <a:rPr lang="ru-RU" b="1" dirty="0" smtClean="0"/>
              <a:t>таблицы УДК, представленные в </a:t>
            </a:r>
            <a:r>
              <a:rPr lang="en-US" b="1" dirty="0" smtClean="0"/>
              <a:t>LOD</a:t>
            </a:r>
            <a:r>
              <a:rPr lang="ru-RU" b="1" dirty="0" smtClean="0"/>
              <a:t>, и другие классификации,</a:t>
            </a:r>
          </a:p>
          <a:p>
            <a:pPr>
              <a:defRPr/>
            </a:pPr>
            <a:r>
              <a:rPr lang="ru-RU" b="1" dirty="0" smtClean="0"/>
              <a:t>словари (например, нормативные файлы имён лиц, наименований организаций, предметных рубрик, географических названий),</a:t>
            </a:r>
          </a:p>
          <a:p>
            <a:pPr>
              <a:defRPr/>
            </a:pPr>
            <a:r>
              <a:rPr lang="ru-RU" b="1" dirty="0" smtClean="0"/>
              <a:t>тезаурус по медицине </a:t>
            </a:r>
            <a:r>
              <a:rPr lang="en-US" b="1" dirty="0" err="1" smtClean="0"/>
              <a:t>MeSH</a:t>
            </a:r>
            <a:r>
              <a:rPr lang="ru-RU" b="1" dirty="0" smtClean="0"/>
              <a:t>.</a:t>
            </a:r>
          </a:p>
          <a:p>
            <a:pPr>
              <a:defRPr/>
            </a:pPr>
            <a:endParaRPr lang="ru-RU" b="1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LOV-облак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075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930752" cy="548954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Рассмотрим технологию поиска информации в нашей Классификационной системе организации знаний на основе ББК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(Представлена последовательность экранов поиска)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Рисунок 3"/>
          <p:cNvPicPr/>
          <p:nvPr/>
        </p:nvPicPr>
        <p:blipFill>
          <a:blip r:embed="rId2" cstate="print"/>
          <a:stretch/>
        </p:blipFill>
        <p:spPr>
          <a:xfrm>
            <a:off x="251640" y="620640"/>
            <a:ext cx="8712720" cy="5400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</a:rPr>
              <a:t>Доклад посвящён вопросам развития тематического поиска в электронных ресурсах библиотек с обеспечением обогащения запросов пользователей на основе систем (моделей) организации знаний (</a:t>
            </a:r>
            <a:r>
              <a:rPr lang="ru-RU" dirty="0" err="1" smtClean="0">
                <a:solidFill>
                  <a:schemeClr val="tx1"/>
                </a:solidFill>
              </a:rPr>
              <a:t>Knowlege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Organization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Systems</a:t>
            </a:r>
            <a:r>
              <a:rPr lang="ru-RU" dirty="0" smtClean="0">
                <a:solidFill>
                  <a:schemeClr val="tx1"/>
                </a:solidFill>
              </a:rPr>
              <a:t>, KOS).</a:t>
            </a:r>
            <a:r>
              <a:rPr lang="ru-RU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</a:br>
            <a:endParaRPr lang="ru-RU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43017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 списке тем, найденных по запросу «детская психология», выбрана тема 10.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нажатием строки «документов в электронном каталоге» получаем количество документов по теме и смежным темам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Рисунок 1"/>
          <p:cNvPicPr/>
          <p:nvPr/>
        </p:nvPicPr>
        <p:blipFill>
          <a:blip r:embed="rId2" cstate="print"/>
          <a:stretch/>
        </p:blipFill>
        <p:spPr>
          <a:xfrm>
            <a:off x="251640" y="188640"/>
            <a:ext cx="7848360" cy="6408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Рисунок 1"/>
          <p:cNvPicPr/>
          <p:nvPr/>
        </p:nvPicPr>
        <p:blipFill>
          <a:blip r:embed="rId2" cstate="print"/>
          <a:stretch/>
        </p:blipFill>
        <p:spPr>
          <a:xfrm>
            <a:off x="333360" y="76320"/>
            <a:ext cx="8476920" cy="6705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8" y="609601"/>
            <a:ext cx="7647948" cy="40378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При желании, Путём нажатия строки «формулировка» переходим в соответствующее место иерархического дерева классификационной модели»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1"/>
          <p:cNvPicPr/>
          <p:nvPr/>
        </p:nvPicPr>
        <p:blipFill>
          <a:blip r:embed="rId2" cstate="print"/>
          <a:stretch/>
        </p:blipFill>
        <p:spPr>
          <a:xfrm>
            <a:off x="179640" y="1052640"/>
            <a:ext cx="8424720" cy="5544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Рисунок 1"/>
          <p:cNvPicPr/>
          <p:nvPr/>
        </p:nvPicPr>
        <p:blipFill>
          <a:blip r:embed="rId2" cstate="print"/>
          <a:stretch/>
        </p:blipFill>
        <p:spPr>
          <a:xfrm>
            <a:off x="333360" y="212760"/>
            <a:ext cx="8476920" cy="6432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347" y="609601"/>
            <a:ext cx="7996740" cy="370787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Можно провести дополнительный поиск по ссылке «смотри также» и попасть в другую ветвь иерархического дерева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1"/>
          <p:cNvPicPr/>
          <p:nvPr/>
        </p:nvPicPr>
        <p:blipFill>
          <a:blip r:embed="rId2" cstate="print"/>
          <a:stretch/>
        </p:blipFill>
        <p:spPr>
          <a:xfrm>
            <a:off x="323640" y="188640"/>
            <a:ext cx="8280720" cy="6480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1"/>
          <p:cNvPicPr/>
          <p:nvPr/>
        </p:nvPicPr>
        <p:blipFill>
          <a:blip r:embed="rId2" cstate="print"/>
          <a:stretch/>
        </p:blipFill>
        <p:spPr>
          <a:xfrm>
            <a:off x="323640" y="332640"/>
            <a:ext cx="8486640" cy="6264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8128715" cy="5150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Фрагмент результата поиска в виде перечня библиографических записей, найденных по рассмотренным выше запросам, представлен на следующем слайде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44016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Превалируют 3 разновидности стратегии поиска пользователями  сетевых ресурсов:</a:t>
            </a:r>
            <a:r>
              <a:rPr lang="ru-RU" sz="3200" b="1" spc="-1" dirty="0" smtClean="0">
                <a:solidFill>
                  <a:schemeClr val="accent6">
                    <a:lumMod val="10000"/>
                    <a:lumOff val="90000"/>
                  </a:schemeClr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z="3200" b="1" spc="-1" dirty="0" smtClean="0">
                <a:solidFill>
                  <a:schemeClr val="accent6">
                    <a:lumMod val="10000"/>
                    <a:lumOff val="90000"/>
                  </a:schemeClr>
                </a:solidFill>
                <a:uFill>
                  <a:solidFill>
                    <a:srgbClr val="FFFFFF"/>
                  </a:solidFill>
                </a:u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84576"/>
          </a:xfrm>
        </p:spPr>
        <p:txBody>
          <a:bodyPr/>
          <a:lstStyle/>
          <a:p>
            <a:pPr lvl="0"/>
            <a:r>
              <a:rPr lang="ru-RU" i="1" dirty="0" smtClean="0"/>
              <a:t>получение публикаций по заданному системе слову или сочетанию слов; требуется точность результата;  полнота не принимается во внимание;</a:t>
            </a:r>
          </a:p>
          <a:p>
            <a:pPr lvl="0"/>
            <a:r>
              <a:rPr lang="ru-RU" i="1" dirty="0" smtClean="0"/>
              <a:t>обнаружение системой максимума публикаций по заданной теме; важна полнота; </a:t>
            </a:r>
          </a:p>
          <a:p>
            <a:pPr lvl="0"/>
            <a:r>
              <a:rPr lang="ru-RU" i="1" dirty="0" smtClean="0"/>
              <a:t>предварительный поиск в структурированной информации по интересующей области знания, построение </a:t>
            </a:r>
            <a:r>
              <a:rPr lang="ru-RU" i="1" dirty="0" smtClean="0"/>
              <a:t>маршрута </a:t>
            </a:r>
            <a:r>
              <a:rPr lang="ru-RU" i="1" dirty="0" smtClean="0"/>
              <a:t>поиска, например, в классификаторе </a:t>
            </a:r>
            <a:r>
              <a:rPr lang="en-US" i="1" dirty="0" smtClean="0"/>
              <a:t>+</a:t>
            </a:r>
            <a:r>
              <a:rPr lang="ru-RU" i="1" dirty="0" smtClean="0"/>
              <a:t> связи между науками!!!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Рисунок 1"/>
          <p:cNvPicPr/>
          <p:nvPr/>
        </p:nvPicPr>
        <p:blipFill>
          <a:blip r:embed="rId2" cstate="print"/>
          <a:stretch/>
        </p:blipFill>
        <p:spPr>
          <a:xfrm>
            <a:off x="333360" y="114480"/>
            <a:ext cx="8476920" cy="6629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8917" y="2967335"/>
            <a:ext cx="5686173" cy="2088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685800" y="609480"/>
            <a:ext cx="7810200" cy="56278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Создавая </a:t>
            </a:r>
            <a:r>
              <a:rPr lang="ru-RU" sz="4000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к</a:t>
            </a:r>
            <a:r>
              <a:rPr lang="ru-RU" sz="4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лассификационные </a:t>
            </a:r>
            <a:r>
              <a:rPr lang="ru-RU" sz="4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системы, библиотеки ориентируются </a:t>
            </a:r>
            <a:r>
              <a:rPr lang="ru-RU" sz="4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на все перечисленные типы пользователей, предлагая им </a:t>
            </a:r>
            <a:r>
              <a:rPr lang="ru-RU" sz="4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соответствующие  сервисы.</a:t>
            </a:r>
            <a:endParaRPr lang="ru-RU" sz="4000" b="0" strike="noStrike" spc="-1" dirty="0"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499/001205f8-40bb8d8e/31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824536" cy="6264696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 bwMode="auto">
          <a:xfrm>
            <a:off x="395536" y="1412776"/>
            <a:ext cx="3672408" cy="46085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И отправили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брата запросы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о словом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0000"/>
                </a:solidFill>
              </a:rPr>
              <a:t>«невеста»…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1052736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 Ивана-царевича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57332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Чудом выкрутился…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252028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Более успешен </a:t>
            </a:r>
            <a:r>
              <a:rPr lang="ru-RU" sz="3200" dirty="0" smtClean="0">
                <a:solidFill>
                  <a:schemeClr val="tx1"/>
                </a:solidFill>
              </a:rPr>
              <a:t>поиск </a:t>
            </a:r>
            <a:r>
              <a:rPr lang="ru-RU" sz="3200" b="1" dirty="0" smtClean="0">
                <a:solidFill>
                  <a:schemeClr val="tx1"/>
                </a:solidFill>
              </a:rPr>
              <a:t>у </a:t>
            </a:r>
            <a:r>
              <a:rPr lang="ru-RU" sz="3200" b="1" dirty="0" smtClean="0">
                <a:solidFill>
                  <a:schemeClr val="tx1"/>
                </a:solidFill>
              </a:rPr>
              <a:t>богатыря на распутье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Ещё оптимистичнее  выглядит поиск с помощью </a:t>
            </a:r>
            <a:r>
              <a:rPr lang="ru-RU" sz="3200" b="1" dirty="0" smtClean="0">
                <a:solidFill>
                  <a:schemeClr val="tx1"/>
                </a:solidFill>
              </a:rPr>
              <a:t>клубочка в качестве универсального навигатора</a:t>
            </a:r>
            <a:r>
              <a:rPr lang="ru-RU" sz="3200" dirty="0" smtClean="0">
                <a:solidFill>
                  <a:schemeClr val="tx1"/>
                </a:solidFill>
              </a:rPr>
              <a:t>. 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5298" name="Picture 2" descr="http://funforkids.ru/pictures/ruskazka/skazka_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5272859" cy="2952328"/>
          </a:xfrm>
          <a:prstGeom prst="rect">
            <a:avLst/>
          </a:prstGeom>
          <a:noFill/>
        </p:spPr>
      </p:pic>
      <p:pic>
        <p:nvPicPr>
          <p:cNvPr id="55300" name="Picture 4" descr="https://yougid.ru/media/uploads/quests/32/74fce389-66a4-48d1-a049-44d049391e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852936"/>
            <a:ext cx="2448272" cy="1958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4797152"/>
            <a:ext cx="6012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Классификационный индекс содержит маршрут поиска документов по теме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79512" y="332640"/>
            <a:ext cx="8784848" cy="63367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ru-RU" sz="4000" b="1" strike="noStrike" spc="-1" dirty="0" smtClean="0">
                <a:solidFill>
                  <a:schemeClr val="accent6">
                    <a:lumMod val="10000"/>
                    <a:lumOff val="9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Полная </a:t>
            </a:r>
            <a:r>
              <a:rPr lang="ru-RU" sz="4000" b="1" strike="noStrike" spc="-1" dirty="0">
                <a:solidFill>
                  <a:schemeClr val="accent6">
                    <a:lumMod val="10000"/>
                    <a:lumOff val="9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цепочка словесных формулировок для индекса</a:t>
            </a:r>
            <a:r>
              <a:rPr lang="ru-RU" sz="4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ru-RU" sz="4000" b="1" i="1" strike="noStrike" spc="-1" dirty="0">
                <a:solidFill>
                  <a:schemeClr val="accent6">
                    <a:lumMod val="10000"/>
                    <a:lumOff val="9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Ш145.3-32 </a:t>
            </a:r>
            <a:r>
              <a:rPr lang="ru-RU" sz="4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ru-RU" sz="4400" b="1" i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1" i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Филологические науки. Художественная литература -- Языкознание -- Языки мира </a:t>
            </a:r>
            <a:r>
              <a:rPr lang="ru-RU" sz="3600" b="1" i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–Финно-угорские языки -- Угорская группа </a:t>
            </a:r>
            <a:r>
              <a:rPr lang="ru-RU" sz="3600" b="1" i="1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языков--Обско-угорские</a:t>
            </a:r>
            <a:r>
              <a:rPr lang="ru-RU" sz="3600" b="1" i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языки --Хантыйский (остяцкий) язык --</a:t>
            </a:r>
            <a:r>
              <a:rPr lang="ru-RU" sz="2800" b="1" i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Лексикология </a:t>
            </a:r>
            <a:r>
              <a:rPr lang="ru-RU" sz="2800" b="1" i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-- Семантика (семасиология) </a:t>
            </a:r>
            <a:r>
              <a:rPr lang="ru-RU" sz="4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lang="ru-RU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" name="Picture 4" descr="https://yougid.ru/media/uploads/quests/32/74fce389-66a4-48d1-a049-44d049391e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200" y="1844824"/>
            <a:ext cx="1396280" cy="11170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98884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Пример. Аспирант в рамках исследования  какого-либо явления</a:t>
            </a:r>
            <a:r>
              <a:rPr lang="ru-RU" sz="3200" b="1" i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в</a:t>
            </a:r>
            <a:r>
              <a:rPr lang="ru-RU" sz="3200" i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угорской группе языков</a:t>
            </a:r>
            <a:r>
              <a:rPr lang="ru-RU" sz="32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 проводит поиск в сети Интернет по этому словосочетанию. </a:t>
            </a:r>
            <a:endParaRPr lang="ru-RU" sz="32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6"/>
          </a:xfrm>
        </p:spPr>
        <p:txBody>
          <a:bodyPr/>
          <a:lstStyle/>
          <a:p>
            <a:r>
              <a:rPr lang="ru-RU" b="1" dirty="0" smtClean="0"/>
              <a:t>Без классификации могут </a:t>
            </a:r>
            <a:r>
              <a:rPr lang="ru-RU" b="1" dirty="0" smtClean="0"/>
              <a:t>быть не обнаружены тексты по следующим  языкам: </a:t>
            </a:r>
            <a:r>
              <a:rPr lang="ru-RU" b="1" i="1" dirty="0" smtClean="0"/>
              <a:t>хантыйский (остяцкий), мансийский (вогульский), венгерский </a:t>
            </a:r>
            <a:r>
              <a:rPr lang="ru-RU" b="1" dirty="0" smtClean="0"/>
              <a:t>и</a:t>
            </a:r>
            <a:r>
              <a:rPr lang="ru-RU" b="1" i="1" dirty="0" smtClean="0"/>
              <a:t> </a:t>
            </a:r>
            <a:r>
              <a:rPr lang="ru-RU" b="1" dirty="0" smtClean="0"/>
              <a:t>по</a:t>
            </a:r>
            <a:r>
              <a:rPr lang="ru-RU" b="1" i="1" dirty="0" smtClean="0"/>
              <a:t> обско-угорским языкам </a:t>
            </a:r>
            <a:r>
              <a:rPr lang="ru-RU" b="1" dirty="0" smtClean="0"/>
              <a:t>в целом</a:t>
            </a:r>
            <a:r>
              <a:rPr lang="ru-RU" b="1" i="1" dirty="0" smtClean="0"/>
              <a:t>.</a:t>
            </a:r>
          </a:p>
          <a:p>
            <a:r>
              <a:rPr lang="ru-RU" b="1" dirty="0" smtClean="0"/>
              <a:t>Иерархические структуры классификаций  моделируют знания о смысловых связях между понятиями и добавляют их в запрос, обогащая его.</a:t>
            </a:r>
            <a:endParaRPr lang="ru-RU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антыйский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36903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5085184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Страница поиска в Классификационной системе знаний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ульс">
  <a:themeElements>
    <a:clrScheme name="Пульс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Пульс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ульс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5477</TotalTime>
  <Words>582</Words>
  <Application>Microsoft Office PowerPoint</Application>
  <PresentationFormat>Экран (4:3)</PresentationFormat>
  <Paragraphs>50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Пульс</vt:lpstr>
      <vt:lpstr>Эффективное использование моделей организации знаний для тематического поиска в электронных ресурсах </vt:lpstr>
      <vt:lpstr>Доклад посвящён вопросам развития тематического поиска в электронных ресурсах библиотек с обеспечением обогащения запросов пользователей на основе систем (моделей) организации знаний (Knowlege Organization Systems, KOS). </vt:lpstr>
      <vt:lpstr>Превалируют 3 разновидности стратегии поиска пользователями  сетевых ресурсов: </vt:lpstr>
      <vt:lpstr>Слайд 4</vt:lpstr>
      <vt:lpstr>Слайд 5</vt:lpstr>
      <vt:lpstr>Более успешен поиск у богатыря на распутье. Ещё оптимистичнее  выглядит поиск с помощью клубочка в качестве универсального навигатора.   </vt:lpstr>
      <vt:lpstr>Слайд 7</vt:lpstr>
      <vt:lpstr>Пример. Аспирант в рамках исследования  какого-либо явления в  угорской группе языков проводит поиск в сети Интернет по этому словосочетанию. </vt:lpstr>
      <vt:lpstr>Слайд 9</vt:lpstr>
      <vt:lpstr>Три способа использовании Классификационной модели знаний ББК в РГБ</vt:lpstr>
      <vt:lpstr>Классификационная система организации знаний на основе ББК/ГСК  https://lod.rsl.ru</vt:lpstr>
      <vt:lpstr>Выполнен проект «Представление классификационных метаданных электронных библиотек по технологии связанных открытых данных (Linked Open Data».   Грант РФФИ  № 15-07-05265.</vt:lpstr>
      <vt:lpstr>ПРЕДЛАГАЕМ!  Дополнительные возможности  использования классификационной модели знаний: - моделирование тематики деятельности научной организации, в частности, публикаций; - построение логики собственных научных публикаций с учётом структуры знаний. И т.д. </vt:lpstr>
      <vt:lpstr>Формирование связанных открытых данных (упрощённо)</vt:lpstr>
      <vt:lpstr>Автоматическое обогащение запроса пользователя</vt:lpstr>
      <vt:lpstr>Возможные связанные ресурсы для обогащения запросов:</vt:lpstr>
      <vt:lpstr>Слайд 17</vt:lpstr>
      <vt:lpstr>Рассмотрим технологию поиска информации в нашей Классификационной системе организации знаний на основе ББК (Представлена последовательность экранов поиска)</vt:lpstr>
      <vt:lpstr>Слайд 19</vt:lpstr>
      <vt:lpstr>В списке тем, найденных по запросу «детская психология», выбрана тема 10.  нажатием строки «документов в электронном каталоге» получаем количество документов по теме и смежным темам</vt:lpstr>
      <vt:lpstr>Слайд 21</vt:lpstr>
      <vt:lpstr>Слайд 22</vt:lpstr>
      <vt:lpstr>При желании, Путём нажатия строки «формулировка» переходим в соответствующее место иерархического дерева классификационной модели»</vt:lpstr>
      <vt:lpstr>Слайд 24</vt:lpstr>
      <vt:lpstr>Слайд 25</vt:lpstr>
      <vt:lpstr>Можно провести дополнительный поиск по ссылке «смотри также» и попасть в другую ветвь иерархического дерева</vt:lpstr>
      <vt:lpstr>Слайд 27</vt:lpstr>
      <vt:lpstr>Слайд 28</vt:lpstr>
      <vt:lpstr>Фрагмент результата поиска в виде перечня библиографических записей, найденных по рассмотренным выше запросам, представлен на следующем слайде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развития средств тематического поиска в электронных информационных ресурсах</dc:title>
  <dc:creator>ASUS</dc:creator>
  <cp:lastModifiedBy>Эскулапий</cp:lastModifiedBy>
  <cp:revision>444</cp:revision>
  <dcterms:created xsi:type="dcterms:W3CDTF">2012-11-21T21:30:38Z</dcterms:created>
  <dcterms:modified xsi:type="dcterms:W3CDTF">2019-05-25T12:19:54Z</dcterms:modified>
</cp:coreProperties>
</file>